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5" r:id="rId1"/>
  </p:sldMasterIdLst>
  <p:notesMasterIdLst>
    <p:notesMasterId r:id="rId24"/>
  </p:notesMasterIdLst>
  <p:sldIdLst>
    <p:sldId id="256" r:id="rId2"/>
    <p:sldId id="257" r:id="rId3"/>
    <p:sldId id="290" r:id="rId4"/>
    <p:sldId id="291" r:id="rId5"/>
    <p:sldId id="258" r:id="rId6"/>
    <p:sldId id="259" r:id="rId7"/>
    <p:sldId id="261" r:id="rId8"/>
    <p:sldId id="260" r:id="rId9"/>
    <p:sldId id="262" r:id="rId10"/>
    <p:sldId id="264" r:id="rId11"/>
    <p:sldId id="263" r:id="rId12"/>
    <p:sldId id="299" r:id="rId13"/>
    <p:sldId id="266" r:id="rId14"/>
    <p:sldId id="267" r:id="rId15"/>
    <p:sldId id="278" r:id="rId16"/>
    <p:sldId id="277" r:id="rId17"/>
    <p:sldId id="298" r:id="rId18"/>
    <p:sldId id="279" r:id="rId19"/>
    <p:sldId id="281" r:id="rId20"/>
    <p:sldId id="282" r:id="rId21"/>
    <p:sldId id="285" r:id="rId22"/>
    <p:sldId id="289" r:id="rId23"/>
  </p:sldIdLst>
  <p:sldSz cx="9144000" cy="5143500" type="screen16x9"/>
  <p:notesSz cx="6858000" cy="9144000"/>
  <p:embeddedFontLst>
    <p:embeddedFont>
      <p:font typeface="AR DARLING" panose="02000000000000000000" pitchFamily="2" charset="0"/>
      <p:regular r:id="rId25"/>
    </p:embeddedFont>
    <p:embeddedFont>
      <p:font typeface="Cambria Math" panose="02040503050406030204" pitchFamily="18" charset="0"/>
      <p:regular r:id="rId26"/>
    </p:embeddedFont>
    <p:embeddedFont>
      <p:font typeface="Rockwell" panose="02060603020205020403" pitchFamily="18" charset="0"/>
      <p:regular r:id="rId27"/>
      <p:bold r:id="rId28"/>
      <p:italic r:id="rId29"/>
      <p:boldItalic r:id="rId30"/>
    </p:embeddedFont>
    <p:embeddedFont>
      <p:font typeface="Source Code Pro" panose="020B0604020202020204" charset="0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0B6841-0D16-4DC9-92D9-C6D02CBBED76}">
  <a:tblStyle styleId="{C40B6841-0D16-4DC9-92D9-C6D02CBBED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3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89b2ad4dd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89b2ad4dd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89b2ad4d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89b2ad4dd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9b2ad4dd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89b2ad4dd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89b2ad4d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89b2ad4d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9bc742a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89bc742a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89bc742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89bc742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89bc742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89bc742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675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9b2ad4d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9b2ad4d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89b2ad4d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89b2ad4d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89b2ad4d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89b2ad4d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89b2ad4d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89b2ad4d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89b2ad4d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89b2ad4d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89b2ad4d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89b2ad4d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89b2ad4d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89b2ad4dd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89b2ad4d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89b2ad4d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89b2ad4d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89b2ad4d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9b2ad4d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9b2ad4d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0818" y="601724"/>
            <a:ext cx="6477805" cy="2190535"/>
          </a:xfrm>
        </p:spPr>
        <p:txBody>
          <a:bodyPr bIns="0" anchor="b">
            <a:normAutofit/>
          </a:bodyPr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0818" y="2793056"/>
            <a:ext cx="6477804" cy="733216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220081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7626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63106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75990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5289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638991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3300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654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35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40786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817" y="1317098"/>
            <a:ext cx="6482366" cy="1476755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817" y="2793853"/>
            <a:ext cx="6482366" cy="820490"/>
          </a:xfrm>
        </p:spPr>
        <p:txBody>
          <a:bodyPr tIns="91440">
            <a:normAutofit/>
          </a:bodyPr>
          <a:lstStyle>
            <a:lvl1pPr marL="0" indent="0" algn="ct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25646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6970183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366491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0605" y="1513007"/>
            <a:ext cx="3366491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43570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6971702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366596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366596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019" y="1517253"/>
            <a:ext cx="3366596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019" y="2116119"/>
            <a:ext cx="3366596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03383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71999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4714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221475" cy="1804889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7743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221475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02908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441724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294700"/>
            <a:ext cx="4143303" cy="1567601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89370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6968411" cy="786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6968411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31560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220081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Rectangle 8"/>
          <p:cNvSpPr/>
          <p:nvPr/>
        </p:nvSpPr>
        <p:spPr>
          <a:xfrm>
            <a:off x="0" y="2716718"/>
            <a:ext cx="9144000" cy="18794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460360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6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89girishkumar@csu.Fullerto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pervised_learn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89girishkumar@csu.Fullerton.ed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921074" y="747538"/>
            <a:ext cx="6892109" cy="1294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latin typeface="AR DARLING" panose="02000000000000000000" pitchFamily="2" charset="0"/>
              </a:rPr>
              <a:t>Sentiment analysis of restaurant reviews</a:t>
            </a:r>
            <a:endParaRPr sz="4000" dirty="0">
              <a:latin typeface="AR DARLING" panose="02000000000000000000" pitchFamily="2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2120901" y="2419350"/>
            <a:ext cx="4038600" cy="1752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800" dirty="0"/>
              <a:t> </a:t>
            </a: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  <a:t>GIRISH KUMAR RAMACHANDRA </a:t>
            </a: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89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girishkumar@csu.Fullerton.edu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888253630</a:t>
            </a:r>
          </a:p>
          <a:p>
            <a:endParaRPr lang="en-IN"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1153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System Design: Software/Libraries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057275"/>
            <a:ext cx="8520600" cy="351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Language: Python 3.7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Database: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Flask Framework,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HTML &amp; CSS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Libraries: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json - Support .json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panda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easy to use data manipulation and analysis library from Python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numpy 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Mathematical functions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multi-dimensional arrays and matrices </a:t>
            </a:r>
          </a:p>
          <a:p>
            <a:pPr lvl="1">
              <a:spcBef>
                <a:spcPts val="0"/>
              </a:spcBef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nltk - Natural Language Processing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sklearn - Machine learning and statistical algorithms and computation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Matplotlib-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2D plotting library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born- Statistical data visualization </a:t>
            </a:r>
          </a:p>
          <a:p>
            <a:pPr lvl="1">
              <a:spcBef>
                <a:spcPts val="0"/>
              </a:spcBef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Pymongo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for connecting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server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79606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System Design: Functional aspects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06000"/>
            <a:ext cx="8520600" cy="346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system will have dropdown menu with 10 food joint names.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system shall let the user select the name from dropdown menu and submit it for further analysis.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The system shall display the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Sentiment Analysis of the restaurants with respective graphs and statistics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system shall display the confusion matrix for each food joints.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system will have another text area where user can add random restaurant reviews and it will predict if it is a positive text or negative text.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D308-0C09-4352-9E86-683664C6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1" y="177800"/>
            <a:ext cx="2038349" cy="266700"/>
          </a:xfrm>
        </p:spPr>
        <p:txBody>
          <a:bodyPr>
            <a:normAutofit fontScale="90000"/>
          </a:bodyPr>
          <a:lstStyle/>
          <a:p>
            <a:r>
              <a:rPr lang="en-IN" dirty="0"/>
              <a:t>Front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0DE56-497B-4856-8119-084EAC8C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88392"/>
            <a:ext cx="7543800" cy="39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127000"/>
            <a:ext cx="8520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System Design: Data Collection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81550" y="774699"/>
            <a:ext cx="8520600" cy="3497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Data Collection: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Yelp Data set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json format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downloaded from Kaggle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size of dataset 5 GB.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We s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eperated data for top 10 restaurants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from main data set starting from year 2016 till 2018</a:t>
            </a: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Burger King</a:t>
            </a: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McDonald’s</a:t>
            </a: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Starbucks</a:t>
            </a: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Chipotle Mexican Grill</a:t>
            </a: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Nacho Daddy</a:t>
            </a: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Papa John’s Pizza</a:t>
            </a: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Subway</a:t>
            </a: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Taco Bell</a:t>
            </a: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The Cheesecake Factory</a:t>
            </a: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Wendy’s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rows in dataset nearly 20000 and using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for processing.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93894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preprocessing and Algorithms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311700" y="1106000"/>
            <a:ext cx="8520600" cy="346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cleaning:</a:t>
            </a:r>
          </a:p>
          <a:p>
            <a:pPr marL="114300" lv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URL removal, Punctuation removal, special character removal</a:t>
            </a:r>
          </a:p>
          <a:p>
            <a:pPr marL="114300" lv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Stop word removal(Pronouns (it, she/he), articles (the, a, an), prepositions (besides, in, near)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using TF-IDF(Term frequency-inverse document frequency).</a:t>
            </a:r>
          </a:p>
          <a:p>
            <a:pPr marL="114300" lv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TF-IDF is a very common algorithm to transform text into a meaningful representation of numbers.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Sentiment analysis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algorithms used in analysis.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Naive Bayes(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Multilayer Perceptron(ANN based)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D6A61-DC5E-46AA-9C11-2C55C8648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4" y="2535437"/>
            <a:ext cx="3757613" cy="6038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D0FE90-0B8A-4C89-A5B3-FC27D8EE7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3" y="2535437"/>
            <a:ext cx="3514725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100013" y="85726"/>
            <a:ext cx="7957083" cy="450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Model Validation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4" name="Google Shape;194;p35"/>
          <p:cNvGraphicFramePr/>
          <p:nvPr>
            <p:extLst>
              <p:ext uri="{D42A27DB-BD31-4B8C-83A1-F6EECF244321}">
                <p14:modId xmlns:p14="http://schemas.microsoft.com/office/powerpoint/2010/main" val="3080995663"/>
              </p:ext>
            </p:extLst>
          </p:nvPr>
        </p:nvGraphicFramePr>
        <p:xfrm>
          <a:off x="-50006" y="535782"/>
          <a:ext cx="9093994" cy="3993356"/>
        </p:xfrm>
        <a:graphic>
          <a:graphicData uri="http://schemas.openxmlformats.org/drawingml/2006/table">
            <a:tbl>
              <a:tblPr>
                <a:noFill/>
                <a:tableStyleId>{C40B6841-0D16-4DC9-92D9-C6D02CBBED76}</a:tableStyleId>
              </a:tblPr>
              <a:tblGrid>
                <a:gridCol w="4243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3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Holdout Method</a:t>
                      </a:r>
                      <a:endParaRPr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Confusion Matrix</a:t>
                      </a:r>
                      <a:endParaRPr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9019">
                <a:tc>
                  <a:txBody>
                    <a:bodyPr/>
                    <a:lstStyle/>
                    <a:p>
                      <a:pPr marL="457200" marR="0" lvl="0" indent="-342900" algn="l" defTabSz="6858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Arial" panose="020B0604020202020204" pitchFamily="34" charset="0"/>
                        <a:buChar char="●"/>
                      </a:pPr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Hold-out is when you split up your dataset into a ‘train’ and ‘test’ set. </a:t>
                      </a:r>
                    </a:p>
                    <a:p>
                      <a:pPr marL="457200" marR="0" lvl="0" indent="-342900" algn="l" defTabSz="6858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Arial" panose="020B0604020202020204" pitchFamily="34" charset="0"/>
                        <a:buChar char="●"/>
                      </a:pPr>
                      <a:endParaRPr lang="en-US" sz="15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57200" marR="0" lvl="0" indent="-342900" algn="l" defTabSz="6858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Arial" panose="020B0604020202020204" pitchFamily="34" charset="0"/>
                        <a:buChar char="●"/>
                      </a:pPr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training set is what the model is trained on, and the test set is used to see how well that model performs on unseen data. </a:t>
                      </a:r>
                    </a:p>
                    <a:p>
                      <a:pPr marL="457200" marR="0" lvl="0" indent="-342900" algn="l" defTabSz="6858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Arial" panose="020B0604020202020204" pitchFamily="34" charset="0"/>
                        <a:buChar char="●"/>
                      </a:pPr>
                      <a:endParaRPr lang="en-US" sz="15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57200" marR="0" lvl="0" indent="-342900" algn="l" defTabSz="6858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Arial" panose="020B0604020202020204" pitchFamily="34" charset="0"/>
                        <a:buChar char="●"/>
                      </a:pPr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 have used here 80% data for Training and 20% for Test.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42900" algn="l" defTabSz="6858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Arial" panose="020B0604020202020204" pitchFamily="34" charset="0"/>
                        <a:buChar char="●"/>
                      </a:pPr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confusion matrix is a table that is often used to describe the performance of a classification model.</a:t>
                      </a:r>
                    </a:p>
                    <a:p>
                      <a:pPr marL="457200" marR="0" lvl="0" indent="-342900" algn="l" defTabSz="6858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Arial" panose="020B0604020202020204" pitchFamily="34" charset="0"/>
                        <a:buChar char="●"/>
                      </a:pPr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specific table layout that allows visualization of the performance of an algorithm, typically a </a:t>
                      </a:r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 tooltip="Supervised learning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supervised learning</a:t>
                      </a:r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one.</a:t>
                      </a:r>
                    </a:p>
                    <a:p>
                      <a:pPr marL="457200" marR="0" lvl="0" indent="-342900" algn="l" defTabSz="6858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Arial" panose="020B0604020202020204" pitchFamily="34" charset="0"/>
                        <a:buChar char="●"/>
                      </a:pPr>
                      <a:endParaRPr lang="en-US" sz="15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57200" marR="0" lvl="0" indent="-342900" algn="l" defTabSz="6858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Arial" panose="020B0604020202020204" pitchFamily="34" charset="0"/>
                        <a:buChar char="●"/>
                      </a:pPr>
                      <a:endParaRPr sz="15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A3CD0C8-A7DC-4DEF-A1CC-70781EE4F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991" y="2636044"/>
            <a:ext cx="4186238" cy="18930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242888" y="242886"/>
            <a:ext cx="7464165" cy="671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Comparison: Models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8" name="Google Shape;188;p34"/>
          <p:cNvGraphicFramePr/>
          <p:nvPr>
            <p:extLst>
              <p:ext uri="{D42A27DB-BD31-4B8C-83A1-F6EECF244321}">
                <p14:modId xmlns:p14="http://schemas.microsoft.com/office/powerpoint/2010/main" val="1509580146"/>
              </p:ext>
            </p:extLst>
          </p:nvPr>
        </p:nvGraphicFramePr>
        <p:xfrm>
          <a:off x="242888" y="1714500"/>
          <a:ext cx="8589411" cy="2857499"/>
        </p:xfrm>
        <a:graphic>
          <a:graphicData uri="http://schemas.openxmlformats.org/drawingml/2006/table">
            <a:tbl>
              <a:tblPr>
                <a:noFill/>
                <a:tableStyleId>{C40B6841-0D16-4DC9-92D9-C6D02CBBED76}</a:tableStyleId>
              </a:tblPr>
              <a:tblGrid>
                <a:gridCol w="2863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3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Naive Bayes</a:t>
                      </a:r>
                      <a:endParaRPr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Machine</a:t>
                      </a:r>
                      <a:endParaRPr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Multilayer perceptron</a:t>
                      </a:r>
                      <a:endParaRPr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0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9672D5-F7EF-4DB9-A87A-059FAE86C992}"/>
                  </a:ext>
                </a:extLst>
              </p:cNvPr>
              <p:cNvSpPr txBox="1"/>
              <p:nvPr/>
            </p:nvSpPr>
            <p:spPr>
              <a:xfrm>
                <a:off x="157163" y="864392"/>
                <a:ext cx="8815387" cy="1071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Precision: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𝑡𝑝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𝑡𝑝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𝑓𝑝</m:t>
                        </m:r>
                      </m:den>
                    </m:f>
                  </m:oMath>
                </a14:m>
                <a:r>
                  <a:rPr lang="en-I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</a:t>
                </a:r>
                <a:r>
                  <a:rPr lang="en-IN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𝑡𝑝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𝑡𝑝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𝑓𝑛</m:t>
                        </m:r>
                      </m:den>
                    </m:f>
                  </m:oMath>
                </a14:m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I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Accuracy:</a:t>
                </a:r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𝑡𝑝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𝑡𝑛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𝑡𝑝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𝑓𝑝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𝑠𝑒𝑡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I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F1</a:t>
                </a:r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=2.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en-IN" sz="105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 types(Positive=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Negative=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of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emotion comparison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I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9672D5-F7EF-4DB9-A87A-059FAE86C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3" y="864392"/>
                <a:ext cx="8815387" cy="1071832"/>
              </a:xfrm>
              <a:prstGeom prst="rect">
                <a:avLst/>
              </a:prstGeom>
              <a:blipFill>
                <a:blip r:embed="rId3"/>
                <a:stretch>
                  <a:fillRect l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1BF0E61-F7A2-4339-9687-02516AC25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5" y="2285089"/>
            <a:ext cx="2682909" cy="19940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B0139-CE1B-4CCF-9CD4-F739CB7EB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571" y="2285089"/>
            <a:ext cx="2749241" cy="1994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B0E1F-F7CD-4467-BB9E-708712DA0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699" y="2285090"/>
            <a:ext cx="2749240" cy="1994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242888" y="242886"/>
            <a:ext cx="7464165" cy="671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Comparison: Models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8" name="Google Shape;188;p34"/>
          <p:cNvGraphicFramePr/>
          <p:nvPr>
            <p:extLst>
              <p:ext uri="{D42A27DB-BD31-4B8C-83A1-F6EECF244321}">
                <p14:modId xmlns:p14="http://schemas.microsoft.com/office/powerpoint/2010/main" val="1390154011"/>
              </p:ext>
            </p:extLst>
          </p:nvPr>
        </p:nvGraphicFramePr>
        <p:xfrm>
          <a:off x="311700" y="1464469"/>
          <a:ext cx="8520600" cy="2612000"/>
        </p:xfrm>
        <a:graphic>
          <a:graphicData uri="http://schemas.openxmlformats.org/drawingml/2006/table">
            <a:tbl>
              <a:tblPr>
                <a:noFill/>
                <a:tableStyleId>{C40B6841-0D16-4DC9-92D9-C6D02CBBED76}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1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Naive Bayes</a:t>
                      </a:r>
                      <a:endParaRPr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Machine</a:t>
                      </a:r>
                      <a:endParaRPr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Multilayer perceptron</a:t>
                      </a:r>
                      <a:endParaRPr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8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AB2D28-E89E-4A87-BD99-FB27B8E29B83}"/>
              </a:ext>
            </a:extLst>
          </p:cNvPr>
          <p:cNvSpPr txBox="1"/>
          <p:nvPr/>
        </p:nvSpPr>
        <p:spPr>
          <a:xfrm>
            <a:off x="292893" y="1004767"/>
            <a:ext cx="842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types(Positive=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Neutral=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Negative=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emotion comparison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9D492-F69B-4398-B4F6-AE1B2A4D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943100"/>
            <a:ext cx="2571750" cy="2057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DB4B7C-56B3-4030-A979-9920BF9F0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258" y="1962149"/>
            <a:ext cx="2680892" cy="20190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F01C8-F692-43BF-A6C2-4DF6C4E0A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437" y="1943100"/>
            <a:ext cx="2678937" cy="2028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9286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430800" y="1074587"/>
            <a:ext cx="8282400" cy="1782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accent1"/>
                </a:solidFill>
                <a:latin typeface="AR DARLING" panose="02000000000000000000" pitchFamily="2" charset="0"/>
              </a:rPr>
              <a:t>Demo</a:t>
            </a:r>
            <a:endParaRPr sz="8800" dirty="0">
              <a:solidFill>
                <a:schemeClr val="accent1"/>
              </a:solidFill>
              <a:latin typeface="AR DARLING" panose="020000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"/>
          </p:nvPr>
        </p:nvSpPr>
        <p:spPr>
          <a:xfrm>
            <a:off x="311700" y="1214438"/>
            <a:ext cx="8520600" cy="3354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SVM and MLP more accurate than Naïve Bayes.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MLP and SVM performs with nearly similar accuracy. But SVM is much Faster and accurate than MLP for our dataset.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Restaurants can make use of the model, to analyse their business and make improvements.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   Agenda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My motivation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Project Description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System Design Methodologies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Significance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Implications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and Future scope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430800" y="453863"/>
            <a:ext cx="8282400" cy="6819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Significance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210;p38">
            <a:extLst>
              <a:ext uri="{FF2B5EF4-FFF2-40B4-BE49-F238E27FC236}">
                <a16:creationId xmlns:a16="http://schemas.microsoft.com/office/drawing/2014/main" id="{8A5178C6-43A0-4C1D-8C72-3C2CB36287B7}"/>
              </a:ext>
            </a:extLst>
          </p:cNvPr>
          <p:cNvSpPr txBox="1">
            <a:spLocks/>
          </p:cNvSpPr>
          <p:nvPr/>
        </p:nvSpPr>
        <p:spPr>
          <a:xfrm>
            <a:off x="311700" y="1443037"/>
            <a:ext cx="7996481" cy="2678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3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Sentiment analysis is extremely useful in social media monitoring as it allows us to gain an overview of the wider public opinion behind certain topics.</a:t>
            </a: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Understanding contextual analysis and tone of reviews.</a:t>
            </a: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Customers can analyze a restaurant before they step in.</a:t>
            </a: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Implications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and future scope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Google Shape;232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Model will build the pressure on restaurants to serve quality food based on customer’s expectations.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Using Hybrid model for validation of data.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Implementing Sarcasm detection or Neutral emotion detection more accurately.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dataset is 5GB. So, implementing the algorithms for whole 5GB Dataset.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Will require more computing capacity to process this huge data.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>
            <a:spLocks noGrp="1"/>
          </p:cNvSpPr>
          <p:nvPr>
            <p:ph type="title"/>
          </p:nvPr>
        </p:nvSpPr>
        <p:spPr>
          <a:xfrm>
            <a:off x="1088685" y="228600"/>
            <a:ext cx="6968411" cy="11617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AR DARLING" panose="02000000000000000000" pitchFamily="2" charset="0"/>
              </a:rPr>
              <a:t>Thank You!</a:t>
            </a:r>
            <a:endParaRPr sz="7200" dirty="0">
              <a:latin typeface="AR DARLING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F591F-B504-4870-A034-5E2489B10852}"/>
              </a:ext>
            </a:extLst>
          </p:cNvPr>
          <p:cNvSpPr txBox="1"/>
          <p:nvPr/>
        </p:nvSpPr>
        <p:spPr>
          <a:xfrm>
            <a:off x="2243933" y="1833086"/>
            <a:ext cx="4346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" dirty="0"/>
              <a:t> GIRISH KUMAR RAMACHANDRA </a:t>
            </a:r>
            <a:r>
              <a:rPr lang="en" dirty="0">
                <a:hlinkClick r:id="rId3"/>
              </a:rPr>
              <a:t>89</a:t>
            </a:r>
            <a:r>
              <a:rPr lang="en-IN" dirty="0">
                <a:hlinkClick r:id="rId3"/>
              </a:rPr>
              <a:t>girishkumar@csu.Fullerton.edu</a:t>
            </a:r>
            <a:endParaRPr lang="en-IN" dirty="0"/>
          </a:p>
          <a:p>
            <a:pPr lvl="0" algn="ctr"/>
            <a:r>
              <a:rPr lang="en-IN" dirty="0"/>
              <a:t>888253630</a:t>
            </a:r>
          </a:p>
          <a:p>
            <a:pPr algn="ctr"/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280327" y="327048"/>
            <a:ext cx="7776769" cy="5673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motivation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90BEB8-0CA2-4931-AF58-CB29EEBB9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595" y="164927"/>
            <a:ext cx="1612763" cy="1205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4EF64E-A47C-4E69-B132-A9A31D7ED5BA}"/>
              </a:ext>
            </a:extLst>
          </p:cNvPr>
          <p:cNvSpPr txBox="1"/>
          <p:nvPr/>
        </p:nvSpPr>
        <p:spPr>
          <a:xfrm>
            <a:off x="280328" y="1001168"/>
            <a:ext cx="261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Passion for Cooking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1F3E8-8761-40ED-A2C8-99D7886A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840" y="189744"/>
            <a:ext cx="1536718" cy="1155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DDAD0-E0F9-4CF8-9008-F7A235E79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552" y="164928"/>
            <a:ext cx="1180965" cy="1155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B3154-2C79-4BEB-A592-AE08FCEEC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612" y="1501334"/>
            <a:ext cx="1450727" cy="1159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AAAD6-D66C-4BE6-8CB4-02FF57CC9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466" y="327048"/>
            <a:ext cx="1242178" cy="983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D09B82-3F6A-4989-8438-BD95CC56E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0740" y="1574693"/>
            <a:ext cx="1548843" cy="1131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61A363-863E-453C-B007-A994C374A7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2555" y="1574693"/>
            <a:ext cx="1523716" cy="1040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27B0A-C63B-4DC0-ACAD-8992CB20A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856" y="1688159"/>
            <a:ext cx="2282663" cy="2796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E1F744-2634-42EF-840E-F1501B0750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1672" y="3078939"/>
            <a:ext cx="1634605" cy="1209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60C3AF-6F47-4A1E-A811-6A4D479F37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5204" y="3009919"/>
            <a:ext cx="1716527" cy="1278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2E8C94-6F7D-4F85-81A1-2D8E983035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1338" y="2992466"/>
            <a:ext cx="1751516" cy="12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4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280327" y="327048"/>
            <a:ext cx="2991511" cy="5673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My motivation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369038-288A-4C04-B1DE-9559D69D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574" y="123797"/>
            <a:ext cx="1390509" cy="1504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233562-369E-43EB-A256-88E4E9E07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52" y="200586"/>
            <a:ext cx="1729559" cy="13378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D29FFF-7C43-4B04-9E99-1596C8EA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863" y="207260"/>
            <a:ext cx="1729559" cy="1300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365E2F-F2CF-458B-B3D9-BD93521F6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460" y="1755029"/>
            <a:ext cx="1421623" cy="1375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E571D5-2EB9-4B16-B6A7-171C8568C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052" y="1664890"/>
            <a:ext cx="3770370" cy="14654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988A87-5655-42EE-9AB7-6BC589BD1C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60" y="1477291"/>
            <a:ext cx="2120860" cy="29909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A25BEC-98BF-4061-A24B-31A7DFDB4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9317" y="3256782"/>
            <a:ext cx="1398878" cy="13217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23C2DF-E4E4-4B46-A23C-DDD84F425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6859" y="3160490"/>
            <a:ext cx="2056004" cy="14180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D3F65B-E6F9-4231-8B2C-0D5FD70758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6335" y="3157112"/>
            <a:ext cx="1476087" cy="14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3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30800" y="533956"/>
            <a:ext cx="8282400" cy="2316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AR DARLING" panose="02000000000000000000" pitchFamily="2" charset="0"/>
              </a:rPr>
              <a:t>Project Description</a:t>
            </a:r>
            <a:endParaRPr sz="7200" dirty="0">
              <a:solidFill>
                <a:schemeClr val="accent1"/>
              </a:solidFill>
              <a:latin typeface="AR DARLING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Good and tasty food will always impress people which will make them talk about it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Customers = </a:t>
            </a: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 opinions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= trustworthy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community is one of the largest opinion resources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351068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 panose="020B0604020202020204" pitchFamily="34" charset="0"/>
                <a:cs typeface="Arial" panose="020B0604020202020204" pitchFamily="34" charset="0"/>
              </a:rPr>
              <a:t>Problem &amp; Solution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Hundreds of restaurants comeup with their own </a:t>
            </a: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 and food menu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every now and then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, so ending up in a good restaurant based on our preference is a challenging task.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enu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seem interesting, but can turn down customers when they don’t taste good.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ood al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ergy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a major concern in USA and customers can warn about them prior-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if they have bad experiences.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reviews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can be used to analyze the restaurant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where customers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express their opinions based on their experience.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Sentiment Analysis is a process where we can 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and identify several feelings, opinions and classify them based on raw opinionated data, in which we identify the attitude of a person towards a product and, the basic idea is to mainly find the bias or view and 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them accordingly into positive view , negative view or not biased (Neutral). </a:t>
            </a:r>
          </a:p>
          <a:p>
            <a:pPr lvl="0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It is an application of natural language processing. also sometimes known as 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opinion mining or emotion extraction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 Text mining is a very famous research field of Sentiment analysis.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89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37357" y="553979"/>
            <a:ext cx="8282400" cy="2284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  <a:latin typeface="AR DARLING" panose="02000000000000000000" pitchFamily="2" charset="0"/>
              </a:rPr>
              <a:t>System Design Methodologies</a:t>
            </a:r>
            <a:endParaRPr sz="6000" dirty="0">
              <a:solidFill>
                <a:schemeClr val="accent1"/>
              </a:solidFill>
              <a:latin typeface="AR DARLING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</TotalTime>
  <Words>793</Words>
  <Application>Microsoft Office PowerPoint</Application>
  <PresentationFormat>On-screen Show (16:9)</PresentationFormat>
  <Paragraphs>117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Rockwell</vt:lpstr>
      <vt:lpstr>AR DARLING</vt:lpstr>
      <vt:lpstr>Cambria Math</vt:lpstr>
      <vt:lpstr>Source Code Pro</vt:lpstr>
      <vt:lpstr>Gallery</vt:lpstr>
      <vt:lpstr>Sentiment analysis of restaurant reviews</vt:lpstr>
      <vt:lpstr>    Agenda</vt:lpstr>
      <vt:lpstr>My motivation</vt:lpstr>
      <vt:lpstr>My motivation</vt:lpstr>
      <vt:lpstr>Project Description</vt:lpstr>
      <vt:lpstr>Background</vt:lpstr>
      <vt:lpstr>Problem &amp; Solution</vt:lpstr>
      <vt:lpstr>Description</vt:lpstr>
      <vt:lpstr>System Design Methodologies</vt:lpstr>
      <vt:lpstr>System Design: Software/Libraries</vt:lpstr>
      <vt:lpstr>System Design: Functional aspects</vt:lpstr>
      <vt:lpstr>Front end</vt:lpstr>
      <vt:lpstr>System Design: Data Collection</vt:lpstr>
      <vt:lpstr>Data preprocessing and Algorithms</vt:lpstr>
      <vt:lpstr>Model Validation</vt:lpstr>
      <vt:lpstr>Comparison: Models</vt:lpstr>
      <vt:lpstr>Comparison: Models </vt:lpstr>
      <vt:lpstr>Demo</vt:lpstr>
      <vt:lpstr>Conclusion</vt:lpstr>
      <vt:lpstr>Significance</vt:lpstr>
      <vt:lpstr>Implications and future 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of restaurant reviews</dc:title>
  <dc:creator>BONY</dc:creator>
  <cp:lastModifiedBy>Girish Kumar</cp:lastModifiedBy>
  <cp:revision>158</cp:revision>
  <dcterms:modified xsi:type="dcterms:W3CDTF">2019-05-09T01:15:49Z</dcterms:modified>
</cp:coreProperties>
</file>